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5" r:id="rId7"/>
    <p:sldId id="276" r:id="rId8"/>
    <p:sldId id="260" r:id="rId9"/>
    <p:sldId id="261" r:id="rId10"/>
    <p:sldId id="268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15"/>
      <p:bold r:id="rId16"/>
      <p:italic r:id="rId17"/>
      <p:boldItalic r:id="rId18"/>
    </p:embeddedFont>
    <p:embeddedFont>
      <p:font typeface="Bauhaus 93" panose="04030905020B02020C02" pitchFamily="8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loud Light" panose="02000000000000000000" charset="-34"/>
      <p:regular r:id="rId24"/>
    </p:embeddedFont>
    <p:embeddedFont>
      <p:font typeface="JUNAR" panose="020B0604020202020204" charset="0"/>
      <p:regular r:id="rId25"/>
    </p:embeddedFont>
    <p:embeddedFont>
      <p:font typeface="JUNAR OUTLINE JUNAR OUTLINE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1C5A3E"/>
    <a:srgbClr val="339966"/>
    <a:srgbClr val="006C31"/>
    <a:srgbClr val="00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วงรี 15">
            <a:extLst>
              <a:ext uri="{FF2B5EF4-FFF2-40B4-BE49-F238E27FC236}">
                <a16:creationId xmlns:a16="http://schemas.microsoft.com/office/drawing/2014/main" id="{2FE091F6-46AD-4E90-B876-21362937A31D}"/>
              </a:ext>
            </a:extLst>
          </p:cNvPr>
          <p:cNvSpPr/>
          <p:nvPr userDrawn="1"/>
        </p:nvSpPr>
        <p:spPr>
          <a:xfrm>
            <a:off x="2691205" y="764914"/>
            <a:ext cx="3429000" cy="3429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5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3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3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8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84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39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4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9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4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3EE04-5708-43BD-A273-E1C71C92B2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594B-E373-49D5-9EE0-51D75CCEBC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60D4-21A5-40D0-B5D0-7AFACD3D4902}"/>
              </a:ext>
            </a:extLst>
          </p:cNvPr>
          <p:cNvSpPr txBox="1"/>
          <p:nvPr userDrawn="1"/>
        </p:nvSpPr>
        <p:spPr>
          <a:xfrm>
            <a:off x="265906" y="5213747"/>
            <a:ext cx="861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By PowerPointHub.com | PowerPointhubth@gmail.com | Facebook : PowerPoint Hub | Not allow for commercial use. | 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2019 , Thailand </a:t>
            </a:r>
          </a:p>
        </p:txBody>
      </p:sp>
    </p:spTree>
    <p:extLst>
      <p:ext uri="{BB962C8B-B14F-4D97-AF65-F5344CB8AC3E}">
        <p14:creationId xmlns:p14="http://schemas.microsoft.com/office/powerpoint/2010/main" val="23196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266684" y="1817694"/>
            <a:ext cx="2574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JUNAR" pitchFamily="2" charset="0"/>
              </a:rPr>
              <a:t>LITTLE</a:t>
            </a:r>
          </a:p>
          <a:p>
            <a:pPr algn="r"/>
            <a:r>
              <a:rPr lang="en-US" sz="3200" dirty="0">
                <a:latin typeface="JUNAR" pitchFamily="2" charset="0"/>
              </a:rPr>
              <a:t>CAFE</a:t>
            </a:r>
          </a:p>
        </p:txBody>
      </p:sp>
      <p:sp>
        <p:nvSpPr>
          <p:cNvPr id="23" name="วงรี 22"/>
          <p:cNvSpPr/>
          <p:nvPr/>
        </p:nvSpPr>
        <p:spPr>
          <a:xfrm>
            <a:off x="4840982" y="1606255"/>
            <a:ext cx="1888864" cy="18888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74936-92D2-4F70-B5DC-FC52ED2A002E}"/>
              </a:ext>
            </a:extLst>
          </p:cNvPr>
          <p:cNvSpPr txBox="1"/>
          <p:nvPr/>
        </p:nvSpPr>
        <p:spPr>
          <a:xfrm>
            <a:off x="3874775" y="2988267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>
                <a:solidFill>
                  <a:srgbClr val="C00000"/>
                </a:solidFill>
                <a:latin typeface="JUNAR" pitchFamily="2" charset="0"/>
              </a:rPr>
              <a:t>BY CPE4</a:t>
            </a:r>
          </a:p>
        </p:txBody>
      </p:sp>
    </p:spTree>
    <p:extLst>
      <p:ext uri="{BB962C8B-B14F-4D97-AF65-F5344CB8AC3E}">
        <p14:creationId xmlns:p14="http://schemas.microsoft.com/office/powerpoint/2010/main" val="365381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457200" y="438150"/>
            <a:ext cx="81534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33567" y="634788"/>
            <a:ext cx="31742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JUNAR" pitchFamily="2" charset="0"/>
              </a:rPr>
              <a:t>CODE PAGE</a:t>
            </a:r>
          </a:p>
          <a:p>
            <a:pPr algn="ctr"/>
            <a:r>
              <a:rPr lang="en-US" sz="2800" dirty="0">
                <a:latin typeface="JUNAR" pitchFamily="2" charset="0"/>
              </a:rPr>
              <a:t>LOGIN</a:t>
            </a:r>
          </a:p>
        </p:txBody>
      </p:sp>
      <p:sp>
        <p:nvSpPr>
          <p:cNvPr id="7" name="วงรี 6"/>
          <p:cNvSpPr/>
          <p:nvPr/>
        </p:nvSpPr>
        <p:spPr>
          <a:xfrm>
            <a:off x="7391400" y="62349"/>
            <a:ext cx="1684684" cy="16846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วงรี 7"/>
          <p:cNvSpPr/>
          <p:nvPr/>
        </p:nvSpPr>
        <p:spPr>
          <a:xfrm>
            <a:off x="-917864" y="2831328"/>
            <a:ext cx="2829791" cy="284172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5400000">
            <a:off x="7734960" y="3705861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JUNAR OUTLINE JUNAR OUTLINE" pitchFamily="2" charset="0"/>
              </a:rPr>
              <a:t>LOGIN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5536695-91FE-4E05-8A25-12F8530A7D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4"/>
          <a:stretch/>
        </p:blipFill>
        <p:spPr>
          <a:xfrm>
            <a:off x="1538650" y="1616739"/>
            <a:ext cx="5770716" cy="3113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วงรี 8"/>
          <p:cNvSpPr/>
          <p:nvPr/>
        </p:nvSpPr>
        <p:spPr>
          <a:xfrm>
            <a:off x="293132" y="3816118"/>
            <a:ext cx="1752600" cy="174875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457200" y="438150"/>
            <a:ext cx="81534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742950"/>
            <a:ext cx="4573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JUNAR" pitchFamily="2" charset="0"/>
              </a:rPr>
              <a:t>CODE SHOW DATABASE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583295" y="127635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000" b="1" dirty="0">
                <a:latin typeface="Cloud Light" panose="02000000000000000000" pitchFamily="50" charset="-34"/>
              </a:rPr>
              <a:t>ตัวอย่างโค้ดในการแสดง</a:t>
            </a:r>
            <a:endParaRPr lang="en-US" sz="2000" b="1" dirty="0">
              <a:latin typeface="Cloud Light" panose="02000000000000000000" pitchFamily="50" charset="-34"/>
            </a:endParaRPr>
          </a:p>
          <a:p>
            <a:r>
              <a:rPr lang="en-US" sz="2000" b="1" dirty="0">
                <a:latin typeface="Cloud Light" panose="02000000000000000000" pitchFamily="50" charset="-34"/>
              </a:rPr>
              <a:t>DATABASE </a:t>
            </a:r>
            <a:r>
              <a:rPr lang="th-TH" sz="2000" b="1" dirty="0">
                <a:latin typeface="Cloud Light" panose="02000000000000000000" pitchFamily="50" charset="-34"/>
              </a:rPr>
              <a:t>และปุ่ม</a:t>
            </a:r>
            <a:r>
              <a:rPr lang="th-TH" sz="2000" b="1" dirty="0" err="1">
                <a:latin typeface="Cloud Light" panose="02000000000000000000" pitchFamily="50" charset="-34"/>
              </a:rPr>
              <a:t>ต่างๆ</a:t>
            </a:r>
            <a:endParaRPr lang="en-US" sz="2000" b="1" dirty="0">
              <a:latin typeface="Cloud Light" panose="02000000000000000000" pitchFamily="50" charset="-34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7"/>
          <a:stretch/>
        </p:blipFill>
        <p:spPr bwMode="auto">
          <a:xfrm>
            <a:off x="587121" y="1199510"/>
            <a:ext cx="4833729" cy="2514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rot="5400000">
            <a:off x="-435583" y="73828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JUNAR OUTLINE JUNAR OUTLINE" pitchFamily="2" charset="0"/>
              </a:rPr>
              <a:t>CODE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8160354" y="3925378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JUNAR OUTLINE JUNAR OUTLINE" pitchFamily="2" charset="0"/>
              </a:rPr>
              <a:t>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43487"/>
            <a:ext cx="1311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JUNAR OUTLINE JUNAR OUTLINE" pitchFamily="2" charset="0"/>
              </a:rPr>
              <a:t>DATA</a:t>
            </a:r>
          </a:p>
          <a:p>
            <a:r>
              <a:rPr lang="en-US" sz="2000" b="1" dirty="0">
                <a:solidFill>
                  <a:srgbClr val="C00000"/>
                </a:solidFill>
                <a:latin typeface="JUNAR OUTLINE JUNAR OUTLINE" pitchFamily="2" charset="0"/>
              </a:rPr>
              <a:t>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91183" y="95568"/>
            <a:ext cx="1311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JUNAR OUTLINE JUNAR OUTLINE" pitchFamily="2" charset="0"/>
              </a:rPr>
              <a:t>DATA</a:t>
            </a:r>
          </a:p>
          <a:p>
            <a:r>
              <a:rPr lang="en-US" sz="2000" b="1" dirty="0">
                <a:solidFill>
                  <a:srgbClr val="C00000"/>
                </a:solidFill>
                <a:latin typeface="JUNAR OUTLINE JUNAR OUTLINE" pitchFamily="2" charset="0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40645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วงรี 5"/>
          <p:cNvSpPr/>
          <p:nvPr/>
        </p:nvSpPr>
        <p:spPr>
          <a:xfrm>
            <a:off x="152400" y="-171450"/>
            <a:ext cx="2438400" cy="2438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วงรี 3"/>
          <p:cNvSpPr/>
          <p:nvPr/>
        </p:nvSpPr>
        <p:spPr>
          <a:xfrm>
            <a:off x="1222623" y="677069"/>
            <a:ext cx="2005405" cy="20054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38400" y="150495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UNAR" pitchFamily="2" charset="0"/>
              </a:rPr>
              <a:t>OUR TEAM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286000" y="2038350"/>
            <a:ext cx="6400800" cy="2667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วงรี 7"/>
          <p:cNvSpPr/>
          <p:nvPr/>
        </p:nvSpPr>
        <p:spPr>
          <a:xfrm>
            <a:off x="7772400" y="3702647"/>
            <a:ext cx="2005405" cy="20054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590800" y="245881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นายยศว</a:t>
            </a:r>
            <a:r>
              <a:rPr lang="th-TH" dirty="0" err="1">
                <a:solidFill>
                  <a:schemeClr val="bg1"/>
                </a:solidFill>
              </a:rPr>
              <a:t>รรธน์</a:t>
            </a:r>
            <a:r>
              <a:rPr lang="th-TH" dirty="0">
                <a:solidFill>
                  <a:schemeClr val="bg1"/>
                </a:solidFill>
              </a:rPr>
              <a:t> เกสรสมบัติ  </a:t>
            </a:r>
            <a:r>
              <a:rPr lang="th-TH" dirty="0">
                <a:solidFill>
                  <a:schemeClr val="bg1"/>
                </a:solidFill>
                <a:latin typeface="Adobe Devanagari" panose="02040503050201020203" pitchFamily="18" charset="0"/>
              </a:rPr>
              <a:t>6140204733</a:t>
            </a:r>
          </a:p>
          <a:p>
            <a:r>
              <a:rPr lang="th-TH" dirty="0">
                <a:solidFill>
                  <a:schemeClr val="bg1"/>
                </a:solidFill>
                <a:latin typeface="Adobe Devanagari" panose="02040503050201020203" pitchFamily="18" charset="0"/>
              </a:rPr>
              <a:t>นางสาวสุจิตรา วงศ์เสนา 6140206209</a:t>
            </a:r>
          </a:p>
          <a:p>
            <a:r>
              <a:rPr lang="th-TH" dirty="0">
                <a:solidFill>
                  <a:schemeClr val="bg1"/>
                </a:solidFill>
                <a:latin typeface="Adobe Devanagari" panose="02040503050201020203" pitchFamily="18" charset="0"/>
              </a:rPr>
              <a:t>นายศ</a:t>
            </a:r>
            <a:r>
              <a:rPr lang="th-TH" dirty="0" err="1">
                <a:solidFill>
                  <a:schemeClr val="bg1"/>
                </a:solidFill>
                <a:latin typeface="Adobe Devanagari" panose="02040503050201020203" pitchFamily="18" charset="0"/>
              </a:rPr>
              <a:t>ิร</a:t>
            </a:r>
            <a:r>
              <a:rPr lang="th-TH" dirty="0">
                <a:solidFill>
                  <a:schemeClr val="bg1"/>
                </a:solidFill>
                <a:latin typeface="Adobe Devanagari" panose="02040503050201020203" pitchFamily="18" charset="0"/>
              </a:rPr>
              <a:t>วิทย์ ส่งเสริม 6140207454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2400" y="0"/>
            <a:ext cx="1435521" cy="2594043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2800" dirty="0">
                <a:latin typeface="JUNAR OUTLINE JUNAR OUTLINE" pitchFamily="2" charset="0"/>
              </a:rPr>
              <a:t>OUR</a:t>
            </a:r>
          </a:p>
          <a:p>
            <a:r>
              <a:rPr lang="en-US" sz="2800" dirty="0">
                <a:latin typeface="JUNAR OUTLINE JUNAR OUTLINE" pitchFamily="2" charset="0"/>
              </a:rPr>
              <a:t>TEAM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549457"/>
            <a:ext cx="1435521" cy="2594043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2800" dirty="0">
                <a:latin typeface="JUNAR OUTLINE JUNAR OUTLINE" pitchFamily="2" charset="0"/>
              </a:rPr>
              <a:t>OUR</a:t>
            </a:r>
          </a:p>
          <a:p>
            <a:r>
              <a:rPr lang="en-US" sz="2800" dirty="0">
                <a:latin typeface="JUNAR OUTLINE JUNAR OUTLINE" pitchFamily="2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698211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457200" y="438150"/>
            <a:ext cx="8153400" cy="426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22697"/>
            <a:ext cx="2941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JUNAR OUTLINE JUNAR OUTLINE" pitchFamily="2" charset="0"/>
              </a:rPr>
              <a:t>THANK YOU</a:t>
            </a:r>
          </a:p>
          <a:p>
            <a:r>
              <a:rPr lang="en-US" sz="2400" dirty="0">
                <a:latin typeface="JUNAR OUTLINE JUNAR OUTLINE" pitchFamily="2" charset="0"/>
              </a:rPr>
              <a:t>THANK YOU</a:t>
            </a:r>
          </a:p>
          <a:p>
            <a:r>
              <a:rPr lang="en-US" sz="2400" dirty="0">
                <a:latin typeface="JUNAR OUTLINE JUNAR OUTLINE" pitchFamily="2" charset="0"/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9800" y="3790950"/>
            <a:ext cx="2941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JUNAR OUTLINE JUNAR OUTLINE" pitchFamily="2" charset="0"/>
              </a:rPr>
              <a:t>THANK YOU</a:t>
            </a:r>
          </a:p>
          <a:p>
            <a:r>
              <a:rPr lang="en-US" sz="2400" dirty="0">
                <a:solidFill>
                  <a:schemeClr val="bg1"/>
                </a:solidFill>
                <a:latin typeface="JUNAR OUTLINE JUNAR OUTLINE" pitchFamily="2" charset="0"/>
              </a:rPr>
              <a:t>THANK YOU</a:t>
            </a:r>
          </a:p>
          <a:p>
            <a:r>
              <a:rPr lang="en-US" sz="2400" dirty="0">
                <a:solidFill>
                  <a:schemeClr val="bg1"/>
                </a:solidFill>
                <a:latin typeface="JUNAR OUTLINE JUNAR OUTLINE" pitchFamily="2" charset="0"/>
              </a:rPr>
              <a:t>THANK YOU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843900" y="2156251"/>
            <a:ext cx="53799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  <a:latin typeface="JUNAR" pitchFamily="2" charset="0"/>
              </a:rPr>
              <a:t>THANK YOU</a:t>
            </a:r>
          </a:p>
        </p:txBody>
      </p:sp>
      <p:sp>
        <p:nvSpPr>
          <p:cNvPr id="8" name="วงรี 7"/>
          <p:cNvSpPr/>
          <p:nvPr/>
        </p:nvSpPr>
        <p:spPr>
          <a:xfrm>
            <a:off x="7924800" y="-1219200"/>
            <a:ext cx="2438400" cy="2438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วงรี 8"/>
          <p:cNvSpPr/>
          <p:nvPr/>
        </p:nvSpPr>
        <p:spPr>
          <a:xfrm>
            <a:off x="-1219200" y="1581150"/>
            <a:ext cx="2438400" cy="2438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2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สี่เหลี่ยมผืนผ้า 29"/>
          <p:cNvSpPr/>
          <p:nvPr/>
        </p:nvSpPr>
        <p:spPr>
          <a:xfrm>
            <a:off x="3733800" y="1885950"/>
            <a:ext cx="5600700" cy="3019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วงรี 4"/>
          <p:cNvSpPr/>
          <p:nvPr/>
        </p:nvSpPr>
        <p:spPr>
          <a:xfrm>
            <a:off x="990600" y="209550"/>
            <a:ext cx="2438400" cy="2438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วงรี 3"/>
          <p:cNvSpPr/>
          <p:nvPr/>
        </p:nvSpPr>
        <p:spPr>
          <a:xfrm>
            <a:off x="-1066800" y="-933450"/>
            <a:ext cx="3429000" cy="3429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24745" y="2264717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JUNAR" pitchFamily="2" charset="0"/>
              </a:rPr>
              <a:t>LITTLE CAFE</a:t>
            </a:r>
          </a:p>
        </p:txBody>
      </p:sp>
      <p:sp>
        <p:nvSpPr>
          <p:cNvPr id="8" name="Control 2"/>
          <p:cNvSpPr>
            <a:spLocks noChangeArrowheads="1" noChangeShapeType="1"/>
          </p:cNvSpPr>
          <p:nvPr/>
        </p:nvSpPr>
        <p:spPr bwMode="auto">
          <a:xfrm>
            <a:off x="0" y="0"/>
            <a:ext cx="914400" cy="9144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rol 3"/>
          <p:cNvSpPr>
            <a:spLocks noChangeArrowheads="1" noChangeShapeType="1"/>
          </p:cNvSpPr>
          <p:nvPr/>
        </p:nvSpPr>
        <p:spPr bwMode="auto">
          <a:xfrm>
            <a:off x="0" y="0"/>
            <a:ext cx="914400" cy="9144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rol 4"/>
          <p:cNvSpPr>
            <a:spLocks noChangeArrowheads="1" noChangeShapeType="1"/>
          </p:cNvSpPr>
          <p:nvPr/>
        </p:nvSpPr>
        <p:spPr bwMode="auto">
          <a:xfrm>
            <a:off x="0" y="0"/>
            <a:ext cx="914400" cy="9144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Lorem ipsum used in a magazine 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147483647"/>
            <a:ext cx="457200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ngraving of Marcus Tullius Cice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147483647"/>
            <a:ext cx="2724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Typesetter selecting type for a gall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147483647"/>
            <a:ext cx="4572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Letraset Transfer Sheets with Lorem Ips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147483647"/>
            <a:ext cx="3200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Lorem Ipsum in Word Processing Softwa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147483647"/>
            <a:ext cx="34671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Star Wars lorem ipsu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147483647"/>
            <a:ext cx="4572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Star Wars lorem ipsu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147483647"/>
            <a:ext cx="45720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Bacon Ipsum Genera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147483647"/>
            <a:ext cx="4572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icero's De finibus bonorum et maloru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147483647"/>
            <a:ext cx="4572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สี่เหลี่ยมผืนผ้า 33"/>
          <p:cNvSpPr/>
          <p:nvPr/>
        </p:nvSpPr>
        <p:spPr>
          <a:xfrm>
            <a:off x="5959186" y="1107863"/>
            <a:ext cx="1219200" cy="1143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C49ED-A55F-4007-A0E8-D99156D4FD5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9" b="14085"/>
          <a:stretch/>
        </p:blipFill>
        <p:spPr>
          <a:xfrm>
            <a:off x="4419600" y="2787710"/>
            <a:ext cx="1763969" cy="19460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0D6FA-41F6-4150-9206-EEE1EA7C84C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3"/>
          <a:stretch/>
        </p:blipFill>
        <p:spPr>
          <a:xfrm>
            <a:off x="7148260" y="2794355"/>
            <a:ext cx="1763969" cy="19394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73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วงรี 13"/>
          <p:cNvSpPr/>
          <p:nvPr/>
        </p:nvSpPr>
        <p:spPr>
          <a:xfrm>
            <a:off x="3212499" y="-424875"/>
            <a:ext cx="2438400" cy="2438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วงรี 3"/>
          <p:cNvSpPr/>
          <p:nvPr/>
        </p:nvSpPr>
        <p:spPr>
          <a:xfrm>
            <a:off x="3428998" y="1544966"/>
            <a:ext cx="2005405" cy="20054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36841" y="1885948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Bauhaus 93" pitchFamily="82" charset="0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7620" y="1885948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Bauhaus 93" pitchFamily="82" charset="0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188594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Bauhaus 93" pitchFamily="82" charset="0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59108" y="1476812"/>
            <a:ext cx="185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JUNAR" pitchFamily="2" charset="0"/>
              </a:rPr>
              <a:t> CODE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246" y="666750"/>
            <a:ext cx="27687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JUNAR" pitchFamily="2" charset="0"/>
              </a:rPr>
              <a:t>PROGRAM</a:t>
            </a:r>
          </a:p>
          <a:p>
            <a:pPr algn="ctr"/>
            <a:r>
              <a:rPr lang="en-US" sz="2800" dirty="0">
                <a:latin typeface="JUNAR" pitchFamily="2" charset="0"/>
              </a:rPr>
              <a:t>&amp;</a:t>
            </a:r>
          </a:p>
          <a:p>
            <a:pPr algn="ctr"/>
            <a:r>
              <a:rPr lang="en-US" sz="2800" dirty="0">
                <a:latin typeface="JUNAR" pitchFamily="2" charset="0"/>
              </a:rPr>
              <a:t>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0251" y="3854504"/>
            <a:ext cx="308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JUNAR" pitchFamily="2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66983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สี่เหลี่ยมผืนผ้า 14"/>
          <p:cNvSpPr/>
          <p:nvPr/>
        </p:nvSpPr>
        <p:spPr>
          <a:xfrm>
            <a:off x="8651840" y="19050"/>
            <a:ext cx="49216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3733800" y="696941"/>
            <a:ext cx="5600700" cy="42087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วงรี 6"/>
          <p:cNvSpPr/>
          <p:nvPr/>
        </p:nvSpPr>
        <p:spPr>
          <a:xfrm>
            <a:off x="7607897" y="-305762"/>
            <a:ext cx="2005405" cy="20054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226521" y="35222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Bauhaus 93" pitchFamily="82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96162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JUNAR" pitchFamily="2" charset="0"/>
              </a:rPr>
              <a:t>PROGRAM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025807" y="2240787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latin typeface="Cloud Light" panose="02000000000000000000" pitchFamily="50" charset="-34"/>
              </a:rPr>
              <a:t>การทำงานของ</a:t>
            </a:r>
            <a:r>
              <a:rPr lang="en-US" dirty="0">
                <a:latin typeface="Cloud Light" panose="02000000000000000000" pitchFamily="50" charset="-34"/>
              </a:rPr>
              <a:t>APP LITTLE CAFE</a:t>
            </a:r>
            <a:r>
              <a:rPr lang="th-TH" dirty="0">
                <a:latin typeface="Cloud Light" panose="02000000000000000000" pitchFamily="50" charset="-34"/>
              </a:rPr>
              <a:t> </a:t>
            </a:r>
          </a:p>
          <a:p>
            <a:r>
              <a:rPr lang="th-TH" sz="1600" dirty="0">
                <a:latin typeface="Cloud Light" panose="02000000000000000000" pitchFamily="50" charset="-34"/>
              </a:rPr>
              <a:t>เมื่อเริ่มเปิด โปรแกรมจะให้ทำการล็อคอินเข้าสู่ระบบ</a:t>
            </a:r>
          </a:p>
          <a:p>
            <a:r>
              <a:rPr lang="th-TH" sz="1600" dirty="0">
                <a:latin typeface="Cloud Light" panose="02000000000000000000" pitchFamily="50" charset="-34"/>
              </a:rPr>
              <a:t>จากนั้นไปที่หน้า</a:t>
            </a:r>
            <a:r>
              <a:rPr lang="en-US" sz="1600" dirty="0">
                <a:latin typeface="Cloud Light" panose="02000000000000000000" pitchFamily="50" charset="-34"/>
              </a:rPr>
              <a:t>Menu Bar </a:t>
            </a:r>
            <a:r>
              <a:rPr lang="th-TH" sz="1600" dirty="0">
                <a:latin typeface="Cloud Light" panose="02000000000000000000" pitchFamily="50" charset="-34"/>
              </a:rPr>
              <a:t>เพื่อเลือกรายการสินค้า</a:t>
            </a:r>
          </a:p>
          <a:p>
            <a:r>
              <a:rPr lang="th-TH" sz="1600" dirty="0">
                <a:latin typeface="Cloud Light" panose="02000000000000000000" pitchFamily="50" charset="-34"/>
              </a:rPr>
              <a:t>ปุ่ม</a:t>
            </a:r>
            <a:r>
              <a:rPr lang="en-US" sz="1600" dirty="0">
                <a:latin typeface="Cloud Light" panose="02000000000000000000" pitchFamily="50" charset="-34"/>
              </a:rPr>
              <a:t>Confirm </a:t>
            </a:r>
            <a:r>
              <a:rPr lang="th-TH" sz="1600" dirty="0">
                <a:latin typeface="Cloud Light" panose="02000000000000000000" pitchFamily="50" charset="-34"/>
              </a:rPr>
              <a:t>คือ รวมราคาสินค้ารวมทั้งแสดงรายการที่เลือก</a:t>
            </a:r>
          </a:p>
          <a:p>
            <a:r>
              <a:rPr lang="th-TH" sz="1600" dirty="0">
                <a:latin typeface="Cloud Light" panose="02000000000000000000" pitchFamily="50" charset="-34"/>
              </a:rPr>
              <a:t>ปุ่ม</a:t>
            </a:r>
            <a:r>
              <a:rPr lang="en-US" sz="1600" dirty="0">
                <a:latin typeface="Cloud Light" panose="02000000000000000000" pitchFamily="50" charset="-34"/>
              </a:rPr>
              <a:t>Receipt </a:t>
            </a:r>
            <a:r>
              <a:rPr lang="th-TH" sz="1600" dirty="0">
                <a:latin typeface="Cloud Light" panose="02000000000000000000" pitchFamily="50" charset="-34"/>
              </a:rPr>
              <a:t>คือ ไปหน้าใบเสร็จ และแสดงฐานข้อมูล</a:t>
            </a:r>
          </a:p>
          <a:p>
            <a:r>
              <a:rPr lang="th-TH" sz="1600" dirty="0">
                <a:latin typeface="Cloud Light" panose="02000000000000000000" pitchFamily="50" charset="-34"/>
              </a:rPr>
              <a:t>ปุ่ม</a:t>
            </a:r>
            <a:r>
              <a:rPr lang="en-US" sz="1600" dirty="0">
                <a:latin typeface="Cloud Light" panose="02000000000000000000" pitchFamily="50" charset="-34"/>
              </a:rPr>
              <a:t>Clear </a:t>
            </a:r>
            <a:r>
              <a:rPr lang="th-TH" sz="1600" dirty="0">
                <a:latin typeface="Cloud Light" panose="02000000000000000000" pitchFamily="50" charset="-34"/>
              </a:rPr>
              <a:t>คือ ล้างข้อมูลรายการที่เลือกและราคารวม</a:t>
            </a:r>
          </a:p>
          <a:p>
            <a:r>
              <a:rPr lang="th-TH" sz="1600" dirty="0">
                <a:latin typeface="Cloud Light" panose="02000000000000000000" pitchFamily="50" charset="-34"/>
              </a:rPr>
              <a:t>ปุ่ม</a:t>
            </a:r>
            <a:r>
              <a:rPr lang="en-US" sz="1600" dirty="0">
                <a:latin typeface="Cloud Light" panose="02000000000000000000" pitchFamily="50" charset="-34"/>
              </a:rPr>
              <a:t>Exit </a:t>
            </a:r>
            <a:r>
              <a:rPr lang="th-TH" sz="1600" dirty="0">
                <a:latin typeface="Cloud Light" panose="02000000000000000000" pitchFamily="50" charset="-34"/>
              </a:rPr>
              <a:t>คือ ออกจากโปรแกรม</a:t>
            </a:r>
            <a:endParaRPr lang="en-US" sz="1600" dirty="0">
              <a:latin typeface="Cloud Light" panose="02000000000000000000" pitchFamily="50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4038600" y="971550"/>
            <a:ext cx="12192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664C5E-37F9-4994-8AF9-CB4646BE95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3" r="11667" b="4622"/>
          <a:stretch/>
        </p:blipFill>
        <p:spPr>
          <a:xfrm>
            <a:off x="486981" y="1065430"/>
            <a:ext cx="2886189" cy="36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6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495300" y="438150"/>
            <a:ext cx="81534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85800" y="666750"/>
            <a:ext cx="681644" cy="6390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676400" y="6650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Cloud Light" panose="02000000000000000000" pitchFamily="50" charset="-34"/>
            </a:endParaRPr>
          </a:p>
        </p:txBody>
      </p:sp>
      <p:sp>
        <p:nvSpPr>
          <p:cNvPr id="8" name="วงรี 7"/>
          <p:cNvSpPr/>
          <p:nvPr/>
        </p:nvSpPr>
        <p:spPr>
          <a:xfrm>
            <a:off x="7543800" y="3409950"/>
            <a:ext cx="2010641" cy="198546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วงรี 8"/>
          <p:cNvSpPr/>
          <p:nvPr/>
        </p:nvSpPr>
        <p:spPr>
          <a:xfrm>
            <a:off x="6324600" y="2428009"/>
            <a:ext cx="2438400" cy="2438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755468"/>
            <a:ext cx="2355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JUNAR" pitchFamily="2" charset="0"/>
              </a:rPr>
              <a:t>DESIGN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3D76162-D8D0-4B8C-BCBA-5DD8B4AC1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9" t="20009" r="20000" b="34738"/>
          <a:stretch/>
        </p:blipFill>
        <p:spPr>
          <a:xfrm>
            <a:off x="2286318" y="1653560"/>
            <a:ext cx="3048000" cy="2667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ED905A09-460F-4760-B565-9D582D54A334}"/>
              </a:ext>
            </a:extLst>
          </p:cNvPr>
          <p:cNvSpPr txBox="1"/>
          <p:nvPr/>
        </p:nvSpPr>
        <p:spPr>
          <a:xfrm>
            <a:off x="1676400" y="7554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JUNAR" pitchFamily="2" charset="0"/>
              </a:rPr>
              <a:t>LOGIN </a:t>
            </a:r>
          </a:p>
        </p:txBody>
      </p:sp>
    </p:spTree>
    <p:extLst>
      <p:ext uri="{BB962C8B-B14F-4D97-AF65-F5344CB8AC3E}">
        <p14:creationId xmlns:p14="http://schemas.microsoft.com/office/powerpoint/2010/main" val="2486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609600" y="438150"/>
            <a:ext cx="81534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85800" y="666750"/>
            <a:ext cx="681644" cy="6390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676400" y="6650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Cloud Light" panose="02000000000000000000" pitchFamily="50" charset="-34"/>
            </a:endParaRPr>
          </a:p>
        </p:txBody>
      </p:sp>
      <p:sp>
        <p:nvSpPr>
          <p:cNvPr id="8" name="วงรี 7"/>
          <p:cNvSpPr/>
          <p:nvPr/>
        </p:nvSpPr>
        <p:spPr>
          <a:xfrm>
            <a:off x="7543800" y="3409950"/>
            <a:ext cx="2010641" cy="198546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วงรี 8"/>
          <p:cNvSpPr/>
          <p:nvPr/>
        </p:nvSpPr>
        <p:spPr>
          <a:xfrm>
            <a:off x="6324600" y="2428009"/>
            <a:ext cx="2438400" cy="2438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47400" y="735108"/>
            <a:ext cx="2355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JUNAR" pitchFamily="2" charset="0"/>
              </a:rPr>
              <a:t>DESIGN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D905A09-460F-4760-B565-9D582D54A334}"/>
              </a:ext>
            </a:extLst>
          </p:cNvPr>
          <p:cNvSpPr txBox="1"/>
          <p:nvPr/>
        </p:nvSpPr>
        <p:spPr>
          <a:xfrm>
            <a:off x="1783654" y="741968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JUNAR" pitchFamily="2" charset="0"/>
              </a:rPr>
              <a:t>MENU 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3F9538B-FA2D-4083-B7D2-16BFC889DC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7" t="1112" r="13333" b="8518"/>
          <a:stretch/>
        </p:blipFill>
        <p:spPr>
          <a:xfrm>
            <a:off x="2429645" y="1333603"/>
            <a:ext cx="2578308" cy="3276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559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495300" y="438150"/>
            <a:ext cx="81534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85800" y="666750"/>
            <a:ext cx="681644" cy="6390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676400" y="6650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Cloud Light" panose="02000000000000000000" pitchFamily="50" charset="-34"/>
            </a:endParaRPr>
          </a:p>
        </p:txBody>
      </p:sp>
      <p:sp>
        <p:nvSpPr>
          <p:cNvPr id="8" name="วงรี 7"/>
          <p:cNvSpPr/>
          <p:nvPr/>
        </p:nvSpPr>
        <p:spPr>
          <a:xfrm>
            <a:off x="7543800" y="3409950"/>
            <a:ext cx="2010641" cy="198546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วงรี 8"/>
          <p:cNvSpPr/>
          <p:nvPr/>
        </p:nvSpPr>
        <p:spPr>
          <a:xfrm>
            <a:off x="6324600" y="2428009"/>
            <a:ext cx="2438400" cy="2438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D905A09-460F-4760-B565-9D582D54A334}"/>
              </a:ext>
            </a:extLst>
          </p:cNvPr>
          <p:cNvSpPr txBox="1"/>
          <p:nvPr/>
        </p:nvSpPr>
        <p:spPr>
          <a:xfrm>
            <a:off x="1600200" y="721016"/>
            <a:ext cx="6801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JUNAR" pitchFamily="2" charset="0"/>
              </a:rPr>
              <a:t>RECEIPT &amp; DATA BASE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0B033D3-BCA9-441C-A60B-7B3E70D31B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6094" b="5387"/>
          <a:stretch/>
        </p:blipFill>
        <p:spPr>
          <a:xfrm>
            <a:off x="2364886" y="1265541"/>
            <a:ext cx="3713076" cy="3361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726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/>
          <p:cNvSpPr/>
          <p:nvPr/>
        </p:nvSpPr>
        <p:spPr>
          <a:xfrm>
            <a:off x="-76200" y="0"/>
            <a:ext cx="49216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วงรี 3"/>
          <p:cNvSpPr/>
          <p:nvPr/>
        </p:nvSpPr>
        <p:spPr>
          <a:xfrm>
            <a:off x="-1185478" y="1423555"/>
            <a:ext cx="2364793" cy="23647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3081" y="1885950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Bauhaus 93" pitchFamily="8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1"/>
            <a:ext cx="802079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>
                <a:latin typeface="JUNAR" pitchFamily="2" charset="0"/>
              </a:rPr>
              <a:t>DATABASE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3324172" y="3931444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latin typeface="Cloud Light" panose="02000000000000000000" pitchFamily="50" charset="-34"/>
              </a:rPr>
              <a:t>DATABASE </a:t>
            </a:r>
            <a:r>
              <a:rPr lang="th-TH" sz="2800" b="1" dirty="0">
                <a:latin typeface="Cloud Light" panose="02000000000000000000" pitchFamily="50" charset="-34"/>
              </a:rPr>
              <a:t>ที่ใช้เก็บและเชื่อมข้อมูลคือ </a:t>
            </a:r>
            <a:r>
              <a:rPr lang="en-US" sz="2800" b="1" dirty="0">
                <a:latin typeface="Cloud Light" panose="02000000000000000000" pitchFamily="50" charset="-34"/>
              </a:rPr>
              <a:t>SQL SERVER</a:t>
            </a:r>
          </a:p>
          <a:p>
            <a:endParaRPr lang="en-US" dirty="0">
              <a:latin typeface="Cloud Light" panose="02000000000000000000" pitchFamily="50" charset="-34"/>
            </a:endParaRPr>
          </a:p>
        </p:txBody>
      </p:sp>
      <p:sp>
        <p:nvSpPr>
          <p:cNvPr id="10" name="วงรี 9"/>
          <p:cNvSpPr/>
          <p:nvPr/>
        </p:nvSpPr>
        <p:spPr>
          <a:xfrm>
            <a:off x="7924800" y="1423555"/>
            <a:ext cx="2438400" cy="2438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966951" y="438434"/>
            <a:ext cx="2479534" cy="27894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694293" y="19050"/>
            <a:ext cx="899413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JUNAR OUTLINE JUNAR OUTLINE" pitchFamily="2" charset="0"/>
              </a:rPr>
              <a:t>CONTENT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E73557E-00F2-4AE9-B4ED-0F97500E4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35"/>
          <a:stretch/>
        </p:blipFill>
        <p:spPr bwMode="auto">
          <a:xfrm>
            <a:off x="5751962" y="438434"/>
            <a:ext cx="2457962" cy="27894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1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/>
          <p:cNvSpPr/>
          <p:nvPr/>
        </p:nvSpPr>
        <p:spPr>
          <a:xfrm>
            <a:off x="188322" y="-492819"/>
            <a:ext cx="2438400" cy="2438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วงรี 3"/>
          <p:cNvSpPr/>
          <p:nvPr/>
        </p:nvSpPr>
        <p:spPr>
          <a:xfrm>
            <a:off x="1222623" y="677069"/>
            <a:ext cx="2005405" cy="20054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41245" y="1018051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Bauhaus 93" pitchFamily="82" charset="0"/>
              </a:rPr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1623" y="545474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JUNAR" pitchFamily="2" charset="0"/>
              </a:rPr>
              <a:t>CODE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3397" y="1182622"/>
            <a:ext cx="5336499" cy="30017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4950" y="2997865"/>
            <a:ext cx="327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bg1"/>
                </a:solidFill>
                <a:latin typeface="JUNAR OUTLINE JUNAR OUTLINE" pitchFamily="2" charset="0"/>
              </a:rPr>
              <a:t>ตัวอย่างโค้ดในการเลือกรายการสินค้าของโปรแกรม</a:t>
            </a:r>
            <a:endParaRPr lang="en-US" sz="2000" b="1" dirty="0">
              <a:solidFill>
                <a:schemeClr val="bg1"/>
              </a:solidFill>
              <a:latin typeface="JUNAR OUTLINE JUNAR OUTLIN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6402" y="637806"/>
            <a:ext cx="204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JUNAR OUTLINE JUNAR OUTLINE" pitchFamily="2" charset="0"/>
              </a:rPr>
              <a:t>EXAMPLE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0631" y="21609"/>
            <a:ext cx="810094" cy="5143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JUNAR OUTLINE JUNAR OUTLINE" pitchFamily="2" charset="0"/>
              </a:rPr>
              <a:t>CPE CAFE</a:t>
            </a: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6629400" y="270140"/>
            <a:ext cx="918106" cy="9124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วงรี 14"/>
          <p:cNvSpPr/>
          <p:nvPr/>
        </p:nvSpPr>
        <p:spPr>
          <a:xfrm>
            <a:off x="3889940" y="3943350"/>
            <a:ext cx="2438400" cy="2438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5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176</Words>
  <Application>Microsoft Office PowerPoint</Application>
  <PresentationFormat>นำเสนอทางหน้าจอ (16:9)</PresentationFormat>
  <Paragraphs>62</Paragraphs>
  <Slides>13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21" baseType="lpstr">
      <vt:lpstr>JUNAR</vt:lpstr>
      <vt:lpstr>Cloud Light</vt:lpstr>
      <vt:lpstr>JUNAR OUTLINE JUNAR OUTLINE</vt:lpstr>
      <vt:lpstr>Adobe Devanagari</vt:lpstr>
      <vt:lpstr>Arial</vt:lpstr>
      <vt:lpstr>Calibri</vt:lpstr>
      <vt:lpstr>Bauhaus 93</vt:lpstr>
      <vt:lpstr>ชุดรูปแบบของ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Windows User</dc:creator>
  <cp:lastModifiedBy>sirawit songserm</cp:lastModifiedBy>
  <cp:revision>34</cp:revision>
  <dcterms:created xsi:type="dcterms:W3CDTF">2020-01-14T15:06:21Z</dcterms:created>
  <dcterms:modified xsi:type="dcterms:W3CDTF">2020-04-30T20:08:18Z</dcterms:modified>
</cp:coreProperties>
</file>